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58" r:id="rId7"/>
    <p:sldId id="271" r:id="rId8"/>
    <p:sldId id="278" r:id="rId9"/>
    <p:sldId id="279" r:id="rId10"/>
    <p:sldId id="280" r:id="rId11"/>
    <p:sldId id="282" r:id="rId12"/>
    <p:sldId id="281" r:id="rId13"/>
    <p:sldId id="274" r:id="rId14"/>
    <p:sldId id="275" r:id="rId15"/>
    <p:sldId id="276" r:id="rId16"/>
    <p:sldId id="277" r:id="rId17"/>
    <p:sldId id="283" r:id="rId18"/>
    <p:sldId id="284" r:id="rId19"/>
    <p:sldId id="285" r:id="rId2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  <p:cmAuthor id="5" name="Consti Frommholz" initials="CF" lastIdx="1" clrIdx="4">
    <p:extLst>
      <p:ext uri="{19B8F6BF-5375-455C-9EA6-DF929625EA0E}">
        <p15:presenceInfo xmlns:p15="http://schemas.microsoft.com/office/powerpoint/2012/main" userId="9c3c718479ff05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01" autoAdjust="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0175283-229A-4F5F-9DFA-1F92EAA927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6F6A4B-6373-4887-89DA-53386FAB4E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30E850-7EE0-43BE-8234-DAACC3991EEF}" type="datetime1">
              <a:rPr lang="de-DE" smtClean="0"/>
              <a:t>09.07.2024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725007-2A21-48A1-9E5A-231B265B35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C09BF5-426E-412D-AFEA-FE30D83B4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0EFC00-6002-45FF-8385-9CF07DD24D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924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5EDE-71F4-45F5-AD32-5EA647DA13EC}" type="datetime1">
              <a:rPr lang="de-DE" smtClean="0"/>
              <a:pPr/>
              <a:t>09.07.2024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E82FD2-F864-2E4E-ACF0-2DBC196A7066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68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995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178164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5E0F0589-B606-4DF6-85FD-26CDDC7B7626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KLICKEN ZUM BEARBEITEN DES TITELMASTERFORMATS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57505B06-9EE5-41CA-BBD7-553D97A431CB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>
            <a:lvl1pPr algn="r">
              <a:defRPr sz="1000"/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4413068" cy="3539265"/>
          </a:xfrm>
        </p:spPr>
        <p:txBody>
          <a:bodyPr rtlCol="0"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FCE3FBD6-9C1B-4449-84E3-204EB0CA035F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1069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51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0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el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3539265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/>
            </a:lvl1pPr>
          </a:lstStyle>
          <a:p>
            <a:pPr rtl="0"/>
            <a:fld id="{0103213E-AC93-4BB8-A2B6-C4BB1C8D111E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füh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06424"/>
            <a:ext cx="4446062" cy="916644"/>
          </a:xfrm>
        </p:spPr>
        <p:txBody>
          <a:bodyPr rtlCol="0"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075245"/>
            <a:ext cx="4446062" cy="3295405"/>
          </a:xfrm>
        </p:spPr>
        <p:txBody>
          <a:bodyPr rtlCol="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B82DDFD6-07E1-4B61-9EF3-24C760C0E7F9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2050" y="2665037"/>
            <a:ext cx="7327900" cy="902916"/>
          </a:xfrm>
        </p:spPr>
        <p:txBody>
          <a:bodyPr rtlCol="0"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7462" y="3567953"/>
            <a:ext cx="4997076" cy="610066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KLICKEN ZUM BEARBEITEN DES TITELMASTERFORMATS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DB91D94C-41F3-4319-918E-52A6D3C58771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7A3340B1-9E33-4B62-99D4-2D7907B3C864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3738" y="2705425"/>
            <a:ext cx="10745787" cy="3273100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 rtlCol="0"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de-DE" noProof="0"/>
              <a:t>Klicken zum Bearbeiten des Titelmasterformats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4F55B11-A495-4667-B300-0C369035AC0F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de-DE" sz="16600" noProof="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de-DE" sz="16600" noProof="0">
                <a:solidFill>
                  <a:schemeClr val="accent3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738" y="4526051"/>
            <a:ext cx="3727450" cy="515938"/>
          </a:xfrm>
          <a:noFill/>
        </p:spPr>
        <p:txBody>
          <a:bodyPr rtlCol="0"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Team kennenlern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812384FC-0B72-4E8F-8BD7-F18534DFC469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0773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1" name="Bildplatzhalter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00773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0" name="Bildplatzhalter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1" name="Textplatzhalter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2" name="Textplatzhalter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2994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3" name="Bildplatzhalter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4" name="Textplatzhalter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5" name="Textplatzhalter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994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978408"/>
            <a:ext cx="8357616" cy="1088136"/>
          </a:xfrm>
        </p:spPr>
        <p:txBody>
          <a:bodyPr rtlCol="0"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Team kennenlerne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F2FD7BC9-1D0E-447B-888D-FC7546877E55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044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4" name="Bildplatzhalter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9251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7" name="Bildplatzhalter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8" name="Textplatzhalter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5955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6" name="Bildplatzhalter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7" name="Textplatzhalter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8" name="Textplatzhalter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7162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39" name="Bildplatzhalter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0" name="Textplatzhalter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41" name="Textplatzhalter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8044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42" name="Bildplatzhalter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3" name="Textplatzhalter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44" name="Textplatzhalter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9251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45" name="Bildplatzhalter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6" name="Textplatzhalter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47" name="Textplatzhalter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5955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48" name="Bildplatzhalter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9" name="Textplatzhalter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50" name="Textplatzhalter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7162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1033272"/>
            <a:ext cx="8357616" cy="969264"/>
          </a:xfrm>
        </p:spPr>
        <p:txBody>
          <a:bodyPr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C60627CC-43BF-48B9-8533-2C3B3ED0FA4E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294A09A9-5501-47C1-A89A-A340965A2BE2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chlacht_um_Alesia" TargetMode="External"/><Relationship Id="rId2" Type="http://schemas.openxmlformats.org/officeDocument/2006/relationships/hyperlink" Target="https://de.wikipedia.org/wiki/Vercingetorix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Vercingetorix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CAF497F5-53E0-49E5-8BB4-00D4942D01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8760" b="8760"/>
          <a:stretch>
            <a:fillRect/>
          </a:stretch>
        </p:blipFill>
        <p:spPr>
          <a:xfrm>
            <a:off x="3285067" y="0"/>
            <a:ext cx="8906933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4898487"/>
            <a:ext cx="7958666" cy="1198178"/>
          </a:xfrm>
        </p:spPr>
        <p:txBody>
          <a:bodyPr rtlCol="0"/>
          <a:lstStyle/>
          <a:p>
            <a:pPr rtl="0"/>
            <a:r>
              <a:rPr lang="de-DE" b="1" dirty="0">
                <a:latin typeface="Californian FB" panose="0207040306080B030204" pitchFamily="18" charset="0"/>
              </a:rPr>
              <a:t>Cäsars letzter </a:t>
            </a:r>
            <a:r>
              <a:rPr lang="de-DE" b="1" dirty="0" err="1">
                <a:latin typeface="Californian FB" panose="0207040306080B030204" pitchFamily="18" charset="0"/>
              </a:rPr>
              <a:t>gegner</a:t>
            </a:r>
            <a:endParaRPr lang="de-DE" b="1" dirty="0">
              <a:latin typeface="Californian FB" panose="0207040306080B030204" pitchFamily="18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C9358D6-6018-4009-9512-CBDBB5CD2A22}"/>
              </a:ext>
            </a:extLst>
          </p:cNvPr>
          <p:cNvSpPr txBox="1"/>
          <p:nvPr/>
        </p:nvSpPr>
        <p:spPr>
          <a:xfrm>
            <a:off x="456616" y="4397470"/>
            <a:ext cx="318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odoni MT" panose="02070603080606020203" pitchFamily="18" charset="0"/>
              </a:rPr>
              <a:t>Consti, Bally, Leopold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38BE98-E9E9-4C4E-B4ED-05921F362278}"/>
              </a:ext>
            </a:extLst>
          </p:cNvPr>
          <p:cNvSpPr txBox="1"/>
          <p:nvPr/>
        </p:nvSpPr>
        <p:spPr>
          <a:xfrm>
            <a:off x="456615" y="972421"/>
            <a:ext cx="318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 6.5.1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 6.5.2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0FC352E-AFB4-4FB9-86A9-FC3FD1DF5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"/>
    </mc:Choice>
    <mc:Fallback xmlns=""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69C844-C0DE-4641-98FC-DA33543B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2050" name="Picture 2" descr="Weizen Felder Von Getreide - Kostenloses Foto auf Pixabay - Pixabay">
            <a:extLst>
              <a:ext uri="{FF2B5EF4-FFF2-40B4-BE49-F238E27FC236}">
                <a16:creationId xmlns:a16="http://schemas.microsoft.com/office/drawing/2014/main" id="{4823B762-04FF-475D-88FB-903A4F393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" b="1355"/>
          <a:stretch/>
        </p:blipFill>
        <p:spPr bwMode="auto">
          <a:xfrm>
            <a:off x="0" y="-1"/>
            <a:ext cx="12192000" cy="701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4">
            <a:extLst>
              <a:ext uri="{FF2B5EF4-FFF2-40B4-BE49-F238E27FC236}">
                <a16:creationId xmlns:a16="http://schemas.microsoft.com/office/drawing/2014/main" id="{3DA0C01F-60DB-4955-9B61-6E3527012C83}"/>
              </a:ext>
            </a:extLst>
          </p:cNvPr>
          <p:cNvSpPr txBox="1">
            <a:spLocks/>
          </p:cNvSpPr>
          <p:nvPr/>
        </p:nvSpPr>
        <p:spPr>
          <a:xfrm>
            <a:off x="392590" y="245599"/>
            <a:ext cx="7442872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Neue Kriegs-strategie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57A155-F4F6-46B1-995F-9608738D1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"/>
    </mc:Choice>
    <mc:Fallback xmlns="">
      <p:transition spd="slow" advTm="1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11ACA8-2564-4D03-A66C-0E87059B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11</a:t>
            </a:fld>
            <a:endParaRPr lang="de-DE" noProof="0"/>
          </a:p>
        </p:txBody>
      </p:sp>
      <p:pic>
        <p:nvPicPr>
          <p:cNvPr id="4098" name="Picture 2" descr="Göttertempel in Flammen - katholisch.de">
            <a:extLst>
              <a:ext uri="{FF2B5EF4-FFF2-40B4-BE49-F238E27FC236}">
                <a16:creationId xmlns:a16="http://schemas.microsoft.com/office/drawing/2014/main" id="{EF194601-57F2-42C7-9B24-EFE76943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4">
            <a:extLst>
              <a:ext uri="{FF2B5EF4-FFF2-40B4-BE49-F238E27FC236}">
                <a16:creationId xmlns:a16="http://schemas.microsoft.com/office/drawing/2014/main" id="{71A65965-F5D7-4440-977D-B09BA898D54E}"/>
              </a:ext>
            </a:extLst>
          </p:cNvPr>
          <p:cNvSpPr txBox="1">
            <a:spLocks/>
          </p:cNvSpPr>
          <p:nvPr/>
        </p:nvSpPr>
        <p:spPr>
          <a:xfrm>
            <a:off x="209710" y="245599"/>
            <a:ext cx="9096850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Rücksichtslose </a:t>
            </a:r>
            <a:r>
              <a:rPr lang="de-DE" dirty="0" err="1"/>
              <a:t>zerstörung</a:t>
            </a:r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3449C0-9F04-41CA-AD6C-D063D85B1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9"/>
    </mc:Choice>
    <mc:Fallback xmlns="">
      <p:transition spd="slow" advTm="1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340CCA-EB5F-4ACF-BBD0-D57E596A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5122" name="Picture 2" descr="Corona and the fall of the Roman Empire: how to avoid the same mistakes |  Circular Future">
            <a:extLst>
              <a:ext uri="{FF2B5EF4-FFF2-40B4-BE49-F238E27FC236}">
                <a16:creationId xmlns:a16="http://schemas.microsoft.com/office/drawing/2014/main" id="{57B686FB-A0AA-460D-9A46-A8A0E92D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1"/>
            <a:ext cx="12192000" cy="686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4">
            <a:extLst>
              <a:ext uri="{FF2B5EF4-FFF2-40B4-BE49-F238E27FC236}">
                <a16:creationId xmlns:a16="http://schemas.microsoft.com/office/drawing/2014/main" id="{9E0B8E96-52C5-4B10-AE5C-E3AA57C8E92C}"/>
              </a:ext>
            </a:extLst>
          </p:cNvPr>
          <p:cNvSpPr txBox="1">
            <a:spLocks/>
          </p:cNvSpPr>
          <p:nvPr/>
        </p:nvSpPr>
        <p:spPr>
          <a:xfrm>
            <a:off x="199550" y="267677"/>
            <a:ext cx="9096850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Aushungern der feinde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57724A-11BB-4C0C-9FA6-71B809BF5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7"/>
    </mc:Choice>
    <mc:Fallback xmlns="">
      <p:transition spd="slow" advTm="1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7818E8-E657-4DB9-BC39-3AA13B1E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6" name="Titel 14">
            <a:extLst>
              <a:ext uri="{FF2B5EF4-FFF2-40B4-BE49-F238E27FC236}">
                <a16:creationId xmlns:a16="http://schemas.microsoft.com/office/drawing/2014/main" id="{0D9D4142-D318-40F2-9B23-0D257AABB8DC}"/>
              </a:ext>
            </a:extLst>
          </p:cNvPr>
          <p:cNvSpPr txBox="1">
            <a:spLocks/>
          </p:cNvSpPr>
          <p:nvPr/>
        </p:nvSpPr>
        <p:spPr>
          <a:xfrm>
            <a:off x="372270" y="321872"/>
            <a:ext cx="9096850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Wie war es wirklich?</a:t>
            </a:r>
          </a:p>
        </p:txBody>
      </p:sp>
      <p:pic>
        <p:nvPicPr>
          <p:cNvPr id="6146" name="Picture 2" descr="Schilder Wahrheit Lüge Stock-Vektorgrafik | Adobe Stock">
            <a:extLst>
              <a:ext uri="{FF2B5EF4-FFF2-40B4-BE49-F238E27FC236}">
                <a16:creationId xmlns:a16="http://schemas.microsoft.com/office/drawing/2014/main" id="{BD9DFC0F-EA33-4F07-B232-FD7DF76B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49" y="2221667"/>
            <a:ext cx="5072062" cy="46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E7EDED3-B496-4EF2-A384-FB0ECA2D14B7}"/>
              </a:ext>
            </a:extLst>
          </p:cNvPr>
          <p:cNvSpPr/>
          <p:nvPr/>
        </p:nvSpPr>
        <p:spPr>
          <a:xfrm>
            <a:off x="2966720" y="5516880"/>
            <a:ext cx="690880" cy="1341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AEB7157-3834-4859-8FAC-0A807EE3B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3"/>
    </mc:Choice>
    <mc:Fallback xmlns="">
      <p:transition spd="slow" advTm="2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7818E8-E657-4DB9-BC39-3AA13B1E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6" name="Titel 14">
            <a:extLst>
              <a:ext uri="{FF2B5EF4-FFF2-40B4-BE49-F238E27FC236}">
                <a16:creationId xmlns:a16="http://schemas.microsoft.com/office/drawing/2014/main" id="{0D9D4142-D318-40F2-9B23-0D257AABB8DC}"/>
              </a:ext>
            </a:extLst>
          </p:cNvPr>
          <p:cNvSpPr txBox="1">
            <a:spLocks/>
          </p:cNvSpPr>
          <p:nvPr/>
        </p:nvSpPr>
        <p:spPr>
          <a:xfrm>
            <a:off x="372270" y="321872"/>
            <a:ext cx="9096850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Wie war es wirklich?</a:t>
            </a:r>
          </a:p>
        </p:txBody>
      </p:sp>
      <p:pic>
        <p:nvPicPr>
          <p:cNvPr id="6146" name="Picture 2" descr="Schilder Wahrheit Lüge Stock-Vektorgrafik | Adobe Stock">
            <a:extLst>
              <a:ext uri="{FF2B5EF4-FFF2-40B4-BE49-F238E27FC236}">
                <a16:creationId xmlns:a16="http://schemas.microsoft.com/office/drawing/2014/main" id="{BD9DFC0F-EA33-4F07-B232-FD7DF76B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49" y="2221667"/>
            <a:ext cx="5072062" cy="46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E7EDED3-B496-4EF2-A384-FB0ECA2D14B7}"/>
              </a:ext>
            </a:extLst>
          </p:cNvPr>
          <p:cNvSpPr/>
          <p:nvPr/>
        </p:nvSpPr>
        <p:spPr>
          <a:xfrm>
            <a:off x="2966720" y="5516880"/>
            <a:ext cx="690880" cy="1341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9D5BBE-B967-45B1-9E86-87933F000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8"/>
    </mc:Choice>
    <mc:Fallback xmlns="">
      <p:transition spd="slow" advTm="1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01A8C6-EF8D-42B4-9A8B-3CC7EF80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D03FC79-340A-4763-8183-ACB247165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3030592" cy="1198179"/>
          </a:xfrm>
        </p:spPr>
        <p:txBody>
          <a:bodyPr/>
          <a:lstStyle/>
          <a:p>
            <a:r>
              <a:rPr lang="de-DE" dirty="0"/>
              <a:t>Danke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423FD7A-FD18-48C6-B5F4-9D3C0BD69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3257550"/>
            <a:ext cx="4413068" cy="283353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Quellen: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Vercingetorix – Wikipedia</a:t>
            </a:r>
            <a:endParaRPr lang="de-DE" dirty="0"/>
          </a:p>
          <a:p>
            <a:pPr marL="0" indent="0">
              <a:buNone/>
            </a:pPr>
            <a:r>
              <a:rPr lang="de-DE" dirty="0">
                <a:hlinkClick r:id="rId3"/>
              </a:rPr>
              <a:t>Schlacht um </a:t>
            </a:r>
            <a:r>
              <a:rPr lang="de-DE" dirty="0" err="1">
                <a:hlinkClick r:id="rId3"/>
              </a:rPr>
              <a:t>Alesia</a:t>
            </a:r>
            <a:r>
              <a:rPr lang="de-DE" dirty="0">
                <a:hlinkClick r:id="rId3"/>
              </a:rPr>
              <a:t> – Wikipedia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Google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AB094CE-2C45-4539-B642-4510A3FE3E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663" r="18663"/>
          <a:stretch>
            <a:fillRect/>
          </a:stretch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45719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6191E7-FBBC-4783-B2A4-BBBCC157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505B06-9EE5-41CA-BBD7-553D97A431CB}" type="datetime1">
              <a:rPr lang="de-DE" noProof="0" smtClean="0"/>
              <a:t>09.07.2024</a:t>
            </a:fld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88DE52-B583-4FD1-8D63-0D3ACFA16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D07DE9-26B7-4508-AE67-51E20BA3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70F6731-8817-4C19-875D-986A43735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002938AB-16EB-4302-820F-97901F29C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15" y="2466095"/>
            <a:ext cx="6827809" cy="4056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dirty="0"/>
              <a:t>https://www.google.de/url?sa=i&amp;url=https%3A%2F%2Fwww.worldhistory.org%2Ftrans%2Fde%2F1-901%2Fvercingetorix%2F&amp;psig=AOvVaw2ZlzZ9PGufM3w8myDHLskA&amp;ust=1720242945542000&amp;source=images&amp;cd=vfe&amp;opi=89978449&amp;ved=0CBEQjRxqFwoTCOCcssCSj4cDFQAAAAAdAAAAABAE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8FD9FE-9E6A-4063-9B4D-BDFD8107927F}"/>
              </a:ext>
            </a:extLst>
          </p:cNvPr>
          <p:cNvSpPr txBox="1"/>
          <p:nvPr/>
        </p:nvSpPr>
        <p:spPr>
          <a:xfrm>
            <a:off x="142875" y="3086100"/>
            <a:ext cx="66865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https://www.google.de/url?sa=i&amp;url=https%3A%2F%2Fstock.adobe.com%2Fde%2Fimages%2Fschilder-wahrheit-luge%2F46593958&amp;psig=AOvVaw1VIIG5_ruHARXuhLLVdx61&amp;ust=1720243036381000&amp;source=images&amp;cd=vfe&amp;opi=89978449&amp;ved=0CBEQjRxqFwoTCIDc0OqSj4cDFQAAAAAdAAAAABAE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308459-935D-42A8-8176-B7AC6D1F94F9}"/>
              </a:ext>
            </a:extLst>
          </p:cNvPr>
          <p:cNvSpPr txBox="1"/>
          <p:nvPr/>
        </p:nvSpPr>
        <p:spPr>
          <a:xfrm>
            <a:off x="190500" y="3733800"/>
            <a:ext cx="65246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https://www.google.de/</a:t>
            </a:r>
            <a:r>
              <a:rPr lang="de-DE" sz="900" dirty="0" err="1"/>
              <a:t>imgres?q</a:t>
            </a:r>
            <a:r>
              <a:rPr lang="de-DE" sz="900" dirty="0"/>
              <a:t>=</a:t>
            </a:r>
            <a:r>
              <a:rPr lang="de-DE" sz="900" dirty="0" err="1"/>
              <a:t>vercingetorix&amp;imgurl</a:t>
            </a:r>
            <a:r>
              <a:rPr lang="de-DE" sz="900" dirty="0"/>
              <a:t>=https%3A%2F%2Fmonsieur-de-france.com%2Fuploads%2Fposts%2Fimages%2Fsiege-alesia-vercingetorix-jules-cesar-1678446393.jpg&amp;imgrefurl=https%3A%2F%2Fmonsieur-de-france.com%2Fde%2Fvercingetorix-alesia-zusammenfassung-geschichte-frankreichs&amp;docid=B5bT_CfYdLGGAM&amp;tbnid=KdH4Wq78ElpsLM&amp;vet=12ahUKEwjynrCAk4-HAxXbg_0HHbwPCHQQM3oECBoQAA..i&amp;w=2204&amp;h=1469&amp;hcb=2&amp;ved=2ahUKEwjynrCAk4-HAxXbg_0HHbwPCHQQM3oECBoQA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EA1E9B-0BD2-4051-BED0-31DEF8D7AE3E}"/>
              </a:ext>
            </a:extLst>
          </p:cNvPr>
          <p:cNvSpPr txBox="1"/>
          <p:nvPr/>
        </p:nvSpPr>
        <p:spPr>
          <a:xfrm>
            <a:off x="152400" y="4531399"/>
            <a:ext cx="6524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https://www.google.de/</a:t>
            </a:r>
            <a:r>
              <a:rPr lang="de-DE" sz="900" dirty="0" err="1"/>
              <a:t>imgres?q</a:t>
            </a:r>
            <a:r>
              <a:rPr lang="de-DE" sz="900" dirty="0"/>
              <a:t>=</a:t>
            </a:r>
            <a:r>
              <a:rPr lang="de-DE" sz="900" dirty="0" err="1"/>
              <a:t>getreisde&amp;imgurl</a:t>
            </a:r>
            <a:r>
              <a:rPr lang="de-DE" sz="900" dirty="0"/>
              <a:t>=https%3A%2F%2Fwww.agrarheute.com%2Fsites%2Fagrarheute.com%2Ffiles%2Fstyles%2Fah_bildergalerie_standalone_5x4%2Fpublic%2F2022-03%2FGetreidegfeld-AdobeStock_54721874.jpeg%3Fitok%3DhQEkgpAT&amp;imgrefurl=https%3A%2F%2Fwww.agrarheute.com%2Fmarkt%2Fmarktfruechte%2Fhat-deutschland-genug-getreide-um-versorgen-fakten-591301&amp;docid=e6Yb2n1ePuEiwM&amp;tbnid=34oKiFVmZq7nyM&amp;vet=12ahUKEwiuu-mNk4-HAxVhnf0HHRPxDZsQM3oECBwQAA..i&amp;w=1250&amp;h=970&amp;hcb=2&amp;ved=2ahUKEwiuu-mNk4-HAxVhnf0HHRPxDZsQM3oECBwQA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8350722-5C0E-4673-B90F-B51BB7F75B60}"/>
              </a:ext>
            </a:extLst>
          </p:cNvPr>
          <p:cNvSpPr txBox="1"/>
          <p:nvPr/>
        </p:nvSpPr>
        <p:spPr>
          <a:xfrm>
            <a:off x="276225" y="5591175"/>
            <a:ext cx="652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2"/>
              </a:rPr>
              <a:t>Vercingetorix – Wikipedia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224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451CBB1-D6CD-A445-96C5-A99E4824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6" name="Untertitel 15">
            <a:extLst>
              <a:ext uri="{FF2B5EF4-FFF2-40B4-BE49-F238E27FC236}">
                <a16:creationId xmlns:a16="http://schemas.microsoft.com/office/drawing/2014/main" id="{CECE8B64-1C8C-473F-AD2B-0B3194A74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B1F9411C-9BD8-4927-A13B-D762893A2B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502BB3-1159-4AE0-8036-F4D453A7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755" cy="79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BEC56857-7121-40AD-B96F-ECCF4F455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898" y="5306157"/>
            <a:ext cx="3411237" cy="1232755"/>
          </a:xfrm>
        </p:spPr>
        <p:txBody>
          <a:bodyPr/>
          <a:lstStyle/>
          <a:p>
            <a:r>
              <a:rPr lang="de-DE" dirty="0" err="1"/>
              <a:t>Gergovia</a:t>
            </a:r>
            <a:endParaRPr lang="de-DE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E4A807A-76FD-4EC4-ACB5-6670487EAEE1}"/>
              </a:ext>
            </a:extLst>
          </p:cNvPr>
          <p:cNvSpPr/>
          <p:nvPr/>
        </p:nvSpPr>
        <p:spPr>
          <a:xfrm>
            <a:off x="5225143" y="4030817"/>
            <a:ext cx="1436914" cy="145557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itel 14">
            <a:extLst>
              <a:ext uri="{FF2B5EF4-FFF2-40B4-BE49-F238E27FC236}">
                <a16:creationId xmlns:a16="http://schemas.microsoft.com/office/drawing/2014/main" id="{DE3FBB03-8DD7-467A-9C1F-8EA36849C53C}"/>
              </a:ext>
            </a:extLst>
          </p:cNvPr>
          <p:cNvSpPr txBox="1">
            <a:spLocks/>
          </p:cNvSpPr>
          <p:nvPr/>
        </p:nvSpPr>
        <p:spPr>
          <a:xfrm>
            <a:off x="558664" y="150538"/>
            <a:ext cx="5425576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Geographische Orientierung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E4F2956-469D-45C3-A77D-207524DA6632}"/>
              </a:ext>
            </a:extLst>
          </p:cNvPr>
          <p:cNvSpPr/>
          <p:nvPr/>
        </p:nvSpPr>
        <p:spPr>
          <a:xfrm>
            <a:off x="6942805" y="3429000"/>
            <a:ext cx="514635" cy="49276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itel 14">
            <a:extLst>
              <a:ext uri="{FF2B5EF4-FFF2-40B4-BE49-F238E27FC236}">
                <a16:creationId xmlns:a16="http://schemas.microsoft.com/office/drawing/2014/main" id="{BEDA4733-8788-429C-9CA2-502FF53BA18B}"/>
              </a:ext>
            </a:extLst>
          </p:cNvPr>
          <p:cNvSpPr txBox="1">
            <a:spLocks/>
          </p:cNvSpPr>
          <p:nvPr/>
        </p:nvSpPr>
        <p:spPr>
          <a:xfrm flipH="1">
            <a:off x="8006080" y="3959091"/>
            <a:ext cx="2387600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Alesia</a:t>
            </a:r>
            <a:endParaRPr lang="de-DE" dirty="0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880CF804-BB86-4AA2-9694-41527299F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4"/>
    </mc:Choice>
    <mc:Fallback xmlns="">
      <p:transition spd="slow" advTm="1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5" grpId="0" animBg="1"/>
      <p:bldP spid="32" grpId="0" animBg="1"/>
      <p:bldP spid="33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6424"/>
            <a:ext cx="4446062" cy="916644"/>
          </a:xfrm>
        </p:spPr>
        <p:txBody>
          <a:bodyPr rtlCol="0"/>
          <a:lstStyle/>
          <a:p>
            <a:pPr rtl="0"/>
            <a:r>
              <a:rPr lang="de-DE" dirty="0" err="1"/>
              <a:t>VErcingetorix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822110A-808C-BA40-BC53-C55C8902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8428526C-8E50-4416-8519-4757AFEAFCAB}" type="datetime1">
              <a:rPr lang="de-DE" smtClean="0"/>
              <a:t>09.07.2024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1CCDE4-99E4-8946-AE19-559EE78A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de-DE"/>
              <a:t>PRÄSENTATIONSTITEL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3AC2372-63EE-2148-9148-A947101C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de-DE" smtClean="0"/>
              <a:pPr rtl="0"/>
              <a:t>3</a:t>
            </a:fld>
            <a:endParaRPr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9EB8B6E6-2C20-4BCB-8ED1-853ACEAAE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3333" r="3333"/>
          <a:stretch>
            <a:fillRect/>
          </a:stretch>
        </p:blipFill>
        <p:spPr>
          <a:xfrm>
            <a:off x="0" y="0"/>
            <a:ext cx="8910918" cy="6858000"/>
          </a:xfr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D37D8D2-9B6F-4FDD-8FBF-06628A581CC9}"/>
              </a:ext>
            </a:extLst>
          </p:cNvPr>
          <p:cNvSpPr/>
          <p:nvPr/>
        </p:nvSpPr>
        <p:spPr>
          <a:xfrm>
            <a:off x="11089341" y="215153"/>
            <a:ext cx="887506" cy="48050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EDC24ED-19D0-491D-A818-3BB296BC0CA1}"/>
              </a:ext>
            </a:extLst>
          </p:cNvPr>
          <p:cNvSpPr txBox="1"/>
          <p:nvPr/>
        </p:nvSpPr>
        <p:spPr>
          <a:xfrm>
            <a:off x="6307560" y="2259106"/>
            <a:ext cx="40229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Averner</a:t>
            </a:r>
            <a:endParaRPr lang="de-DE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Sohn des </a:t>
            </a:r>
            <a:r>
              <a:rPr lang="de-DE" sz="2400" dirty="0" err="1">
                <a:solidFill>
                  <a:schemeClr val="bg1"/>
                </a:solidFill>
              </a:rPr>
              <a:t>Celtillus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Will gegen Cäsar revoltieren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Wird von seinem Onkel </a:t>
            </a:r>
            <a:r>
              <a:rPr lang="de-DE" sz="2400" dirty="0" err="1">
                <a:solidFill>
                  <a:schemeClr val="bg1"/>
                </a:solidFill>
              </a:rPr>
              <a:t>Gobannitio</a:t>
            </a:r>
            <a:r>
              <a:rPr lang="de-DE" sz="2400" dirty="0">
                <a:solidFill>
                  <a:schemeClr val="bg1"/>
                </a:solidFill>
              </a:rPr>
              <a:t> aufgehalten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Wird dafür aus </a:t>
            </a:r>
            <a:r>
              <a:rPr lang="de-DE" sz="2400" dirty="0" err="1">
                <a:solidFill>
                  <a:schemeClr val="bg1"/>
                </a:solidFill>
              </a:rPr>
              <a:t>Gergovia</a:t>
            </a:r>
            <a:r>
              <a:rPr lang="de-DE" sz="2400" dirty="0">
                <a:solidFill>
                  <a:schemeClr val="bg1"/>
                </a:solidFill>
              </a:rPr>
              <a:t> vertrieben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5EE90C1-0937-4FFC-AF50-0D5C6DCE1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2"/>
    </mc:Choice>
    <mc:Fallback xmlns="">
      <p:transition spd="slow" advTm="3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E6B7B5-0906-4D19-81BC-CD82C774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4557D024-EAF8-48D2-74FF-24920AA19D2A}"/>
              </a:ext>
            </a:extLst>
          </p:cNvPr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de-DE" sz="2400" b="1" dirty="0">
                <a:solidFill>
                  <a:srgbClr val="008E0A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6.5.1 Cäsars letzter Gegner: Wer war Vercingetorix?</a:t>
            </a:r>
            <a:endParaRPr lang="de-DE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B31AD5-0DC5-4A71-8598-9862DF5C2222}"/>
              </a:ext>
            </a:extLst>
          </p:cNvPr>
          <p:cNvSpPr txBox="1"/>
          <p:nvPr/>
        </p:nvSpPr>
        <p:spPr>
          <a:xfrm>
            <a:off x="159403" y="877967"/>
            <a:ext cx="7813303" cy="637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3200" b="1" dirty="0">
                <a:solidFill>
                  <a:srgbClr val="000000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Text 18 (Z. 8-11)	</a:t>
            </a:r>
            <a:endParaRPr lang="de-DE" sz="2400" b="1" dirty="0">
              <a:solidFill>
                <a:srgbClr val="000000"/>
              </a:solidFill>
              <a:effectLst/>
              <a:latin typeface="MinionPro-Regular"/>
              <a:ea typeface="MS Mincho" panose="02020609040205080304" pitchFamily="49" charset="-128"/>
              <a:cs typeface="MinionPro-Regular"/>
            </a:endParaRPr>
          </a:p>
          <a:p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Non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destitit</a:t>
            </a:r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tamen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atque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agris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u="sng" dirty="0">
                <a:latin typeface="Cambria" panose="02040503050406030204" pitchFamily="18" charset="0"/>
                <a:ea typeface="Cambria" panose="02040503050406030204" pitchFamily="18" charset="0"/>
              </a:rPr>
              <a:t>habet </a:t>
            </a:r>
          </a:p>
          <a:p>
            <a:r>
              <a:rPr lang="de-DE" sz="36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dilectum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egentium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perditorum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coacta</a:t>
            </a:r>
            <a:r>
              <a:rPr lang="de-DE" sz="3600" dirty="0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manu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de-DE" sz="3600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quoscum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ex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civitate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de-DE" sz="3600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uam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ententiam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perducit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[…]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diligentiae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imperii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severitatem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Magnitudine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supplicii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dubitantes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cogit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A1312E-AC5B-4D2D-993F-558CC6CC206E}"/>
              </a:ext>
            </a:extLst>
          </p:cNvPr>
          <p:cNvSpPr txBox="1"/>
          <p:nvPr/>
        </p:nvSpPr>
        <p:spPr>
          <a:xfrm>
            <a:off x="0" y="6858000"/>
            <a:ext cx="11552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Dennoch hörte er nicht auf und führte auf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seinen Ländereien eine Rekrutierung unter Armen und dem Gesindel durch.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Nachdem er diese Schar versammelt hatte, verführte er jeden aus seinem Stamm, an den er herantrat,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zu seiner Meinung.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höchsten Gewissenhaftigkeit seiner Herrschaft fügte er Strenge hinzu. Die wegen der Härte seiner Strafen Zögernden zwang er zum Gehorsam.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7BBF8D-C5DA-4991-9CB8-E957D6FB38D9}"/>
              </a:ext>
            </a:extLst>
          </p:cNvPr>
          <p:cNvSpPr txBox="1"/>
          <p:nvPr/>
        </p:nvSpPr>
        <p:spPr>
          <a:xfrm>
            <a:off x="8010525" y="230832"/>
            <a:ext cx="3800475" cy="3657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u="sng" dirty="0"/>
              <a:t>Wortschatz</a:t>
            </a:r>
            <a:r>
              <a:rPr lang="de-DE" sz="1500" b="1" dirty="0"/>
              <a:t>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desistere</a:t>
            </a:r>
            <a:r>
              <a:rPr lang="de-DE" sz="1500" b="1" dirty="0"/>
              <a:t> = aufhören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egentium</a:t>
            </a:r>
            <a:r>
              <a:rPr lang="de-DE" sz="1500" b="1" dirty="0"/>
              <a:t> = Bedürftigen/Armen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perditorum</a:t>
            </a:r>
            <a:r>
              <a:rPr lang="de-DE" sz="1500" b="1" dirty="0"/>
              <a:t> = Verderber/Gesindel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cogere</a:t>
            </a:r>
            <a:r>
              <a:rPr lang="de-DE" sz="1500" b="1" dirty="0"/>
              <a:t> = versammeln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quoscum</a:t>
            </a:r>
            <a:r>
              <a:rPr lang="de-DE" sz="1500" b="1" dirty="0"/>
              <a:t> = wer auch immer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sententiam</a:t>
            </a:r>
            <a:r>
              <a:rPr lang="de-DE" sz="1500" b="1" dirty="0"/>
              <a:t> = Meinung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diligentia</a:t>
            </a:r>
            <a:r>
              <a:rPr lang="de-DE" sz="1500" b="1" dirty="0"/>
              <a:t> = Gewissenhaftigkeit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B4B63F6-1FF1-4395-886D-8F27C3B73392}"/>
              </a:ext>
            </a:extLst>
          </p:cNvPr>
          <p:cNvSpPr txBox="1"/>
          <p:nvPr/>
        </p:nvSpPr>
        <p:spPr>
          <a:xfrm>
            <a:off x="8010525" y="4201986"/>
            <a:ext cx="3800475" cy="9900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suam</a:t>
            </a:r>
            <a:r>
              <a:rPr lang="de-DE" sz="1500" b="1" dirty="0"/>
              <a:t> </a:t>
            </a:r>
            <a:r>
              <a:rPr lang="de-DE" sz="1500" b="1" dirty="0" err="1"/>
              <a:t>sententiam</a:t>
            </a:r>
            <a:r>
              <a:rPr lang="de-DE" sz="1500" b="1" dirty="0"/>
              <a:t> = Alliteration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Non </a:t>
            </a:r>
            <a:r>
              <a:rPr lang="de-DE" sz="1500" b="1" dirty="0" err="1"/>
              <a:t>destitit</a:t>
            </a:r>
            <a:r>
              <a:rPr lang="de-DE" sz="1500" b="1" dirty="0"/>
              <a:t> = Litotes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  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768DD3C-CF06-4FD0-9C34-5BBC672D7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4"/>
    </mc:Choice>
    <mc:Fallback xmlns="">
      <p:transition spd="slow" advTm="3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E6B7B5-0906-4D19-81BC-CD82C774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4557D024-EAF8-48D2-74FF-24920AA19D2A}"/>
              </a:ext>
            </a:extLst>
          </p:cNvPr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de-DE" sz="2400" b="1" dirty="0">
                <a:solidFill>
                  <a:srgbClr val="008E0A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6.5.1 Cäsars letzter Gegner: Wer war Vercingetorix?</a:t>
            </a:r>
            <a:endParaRPr lang="de-DE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B31AD5-0DC5-4A71-8598-9862DF5C2222}"/>
              </a:ext>
            </a:extLst>
          </p:cNvPr>
          <p:cNvSpPr txBox="1"/>
          <p:nvPr/>
        </p:nvSpPr>
        <p:spPr>
          <a:xfrm>
            <a:off x="159403" y="877967"/>
            <a:ext cx="7813303" cy="637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3200" b="1" dirty="0">
                <a:solidFill>
                  <a:srgbClr val="000000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Text 18 (Z. 8-11)	</a:t>
            </a:r>
            <a:endParaRPr lang="de-DE" sz="2400" b="1" dirty="0">
              <a:solidFill>
                <a:srgbClr val="000000"/>
              </a:solidFill>
              <a:effectLst/>
              <a:latin typeface="MinionPro-Regular"/>
              <a:ea typeface="MS Mincho" panose="02020609040205080304" pitchFamily="49" charset="-128"/>
              <a:cs typeface="MinionPro-Regular"/>
            </a:endParaRPr>
          </a:p>
          <a:p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Non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destitit</a:t>
            </a:r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tamen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atque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agris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u="sng" dirty="0">
                <a:latin typeface="Cambria" panose="02040503050406030204" pitchFamily="18" charset="0"/>
                <a:ea typeface="Cambria" panose="02040503050406030204" pitchFamily="18" charset="0"/>
              </a:rPr>
              <a:t>habet </a:t>
            </a:r>
          </a:p>
          <a:p>
            <a:r>
              <a:rPr lang="de-DE" sz="36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dilectum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egentium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perditorum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coacta</a:t>
            </a:r>
            <a:r>
              <a:rPr lang="de-DE" sz="3600" dirty="0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manu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de-DE" sz="3600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quoscum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ex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civitate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de-DE" sz="3600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uam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ententiam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perducit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[…]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diligentiae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imperii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severitatem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Magnitudine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supplicii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dubitantes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cogit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A1312E-AC5B-4D2D-993F-558CC6CC206E}"/>
              </a:ext>
            </a:extLst>
          </p:cNvPr>
          <p:cNvSpPr txBox="1"/>
          <p:nvPr/>
        </p:nvSpPr>
        <p:spPr>
          <a:xfrm>
            <a:off x="0" y="6858000"/>
            <a:ext cx="11552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Dennoch hörte er nicht auf und führte auf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seinen Ländereien eine Rekrutierung unter Armen und dem Gesindel durch.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Nachdem er diese Schar versammelt hatte, verführte er jeden aus seinem Stamm, an den er herantrat,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zu seiner Meinung.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höchsten Gewissenhaftigkeit seiner Herrschaft fügte er Strenge hinzu. Die wegen der Härte seiner Strafen Zögernden zwang er zum Gehorsam.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7BBF8D-C5DA-4991-9CB8-E957D6FB38D9}"/>
              </a:ext>
            </a:extLst>
          </p:cNvPr>
          <p:cNvSpPr txBox="1"/>
          <p:nvPr/>
        </p:nvSpPr>
        <p:spPr>
          <a:xfrm>
            <a:off x="8010525" y="230832"/>
            <a:ext cx="3800475" cy="3657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u="sng" dirty="0"/>
              <a:t>Wortschatz</a:t>
            </a:r>
            <a:r>
              <a:rPr lang="de-DE" sz="1500" b="1" dirty="0"/>
              <a:t>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desistere</a:t>
            </a:r>
            <a:r>
              <a:rPr lang="de-DE" sz="1500" b="1" dirty="0"/>
              <a:t> = aufhören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egentium</a:t>
            </a:r>
            <a:r>
              <a:rPr lang="de-DE" sz="1500" b="1" dirty="0"/>
              <a:t> = Bedürftigen/Armen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perditorum</a:t>
            </a:r>
            <a:r>
              <a:rPr lang="de-DE" sz="1500" b="1" dirty="0"/>
              <a:t> = Verderber/Gesindel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cogere</a:t>
            </a:r>
            <a:r>
              <a:rPr lang="de-DE" sz="1500" b="1" dirty="0"/>
              <a:t> = versammeln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quoscum</a:t>
            </a:r>
            <a:r>
              <a:rPr lang="de-DE" sz="1500" b="1" dirty="0"/>
              <a:t> = wer auch immer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sententiam</a:t>
            </a:r>
            <a:r>
              <a:rPr lang="de-DE" sz="1500" b="1" dirty="0"/>
              <a:t> = Meinung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diligentia</a:t>
            </a:r>
            <a:r>
              <a:rPr lang="de-DE" sz="1500" b="1" dirty="0"/>
              <a:t> = Gewissenhaftigkeit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B4B63F6-1FF1-4395-886D-8F27C3B73392}"/>
              </a:ext>
            </a:extLst>
          </p:cNvPr>
          <p:cNvSpPr txBox="1"/>
          <p:nvPr/>
        </p:nvSpPr>
        <p:spPr>
          <a:xfrm>
            <a:off x="8010525" y="4201986"/>
            <a:ext cx="3800475" cy="9900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suam</a:t>
            </a:r>
            <a:r>
              <a:rPr lang="de-DE" sz="1500" b="1" dirty="0"/>
              <a:t> </a:t>
            </a:r>
            <a:r>
              <a:rPr lang="de-DE" sz="1500" b="1" dirty="0" err="1"/>
              <a:t>sententiam</a:t>
            </a:r>
            <a:r>
              <a:rPr lang="de-DE" sz="1500" b="1" dirty="0"/>
              <a:t> = Alliteration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Non </a:t>
            </a:r>
            <a:r>
              <a:rPr lang="de-DE" sz="1500" b="1" dirty="0" err="1"/>
              <a:t>destitit</a:t>
            </a:r>
            <a:r>
              <a:rPr lang="de-DE" sz="1500" b="1" dirty="0"/>
              <a:t> = Litotes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982BAE-78DD-4DB7-AC62-F5A5A262C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80"/>
    </mc:Choice>
    <mc:Fallback xmlns="">
      <p:transition spd="slow" advTm="5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E6B7B5-0906-4D19-81BC-CD82C774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4557D024-EAF8-48D2-74FF-24920AA19D2A}"/>
              </a:ext>
            </a:extLst>
          </p:cNvPr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de-DE" sz="2400" b="1" dirty="0">
                <a:solidFill>
                  <a:srgbClr val="008E0A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6.5.1 Cäsars letzter Gegner: Wer war Vercingetorix?</a:t>
            </a:r>
            <a:endParaRPr lang="de-DE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B31AD5-0DC5-4A71-8598-9862DF5C2222}"/>
              </a:ext>
            </a:extLst>
          </p:cNvPr>
          <p:cNvSpPr txBox="1"/>
          <p:nvPr/>
        </p:nvSpPr>
        <p:spPr>
          <a:xfrm>
            <a:off x="159403" y="877967"/>
            <a:ext cx="7813303" cy="637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3200" b="1" dirty="0">
                <a:solidFill>
                  <a:srgbClr val="000000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Text 18 (Z. 8-11)	</a:t>
            </a:r>
            <a:endParaRPr lang="de-DE" sz="2400" b="1" dirty="0">
              <a:solidFill>
                <a:srgbClr val="000000"/>
              </a:solidFill>
              <a:effectLst/>
              <a:latin typeface="MinionPro-Regular"/>
              <a:ea typeface="MS Mincho" panose="02020609040205080304" pitchFamily="49" charset="-128"/>
              <a:cs typeface="MinionPro-Regular"/>
            </a:endParaRPr>
          </a:p>
          <a:p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Non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destitit</a:t>
            </a:r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tamen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atque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agris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u="sng" dirty="0">
                <a:latin typeface="Cambria" panose="02040503050406030204" pitchFamily="18" charset="0"/>
                <a:ea typeface="Cambria" panose="02040503050406030204" pitchFamily="18" charset="0"/>
              </a:rPr>
              <a:t>habet </a:t>
            </a:r>
          </a:p>
          <a:p>
            <a:r>
              <a:rPr lang="de-DE" sz="36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dilectum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egentium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perditorum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coacta</a:t>
            </a:r>
            <a:r>
              <a:rPr lang="de-DE" sz="3600" dirty="0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manu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de-DE" sz="3600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quoscum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ex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civitate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de-DE" sz="3600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uam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ententiam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perducit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[…]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diligentiae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imperii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severitatem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Magnitudine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supplicii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dubitantes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cogit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A1312E-AC5B-4D2D-993F-558CC6CC206E}"/>
              </a:ext>
            </a:extLst>
          </p:cNvPr>
          <p:cNvSpPr txBox="1"/>
          <p:nvPr/>
        </p:nvSpPr>
        <p:spPr>
          <a:xfrm>
            <a:off x="0" y="6858000"/>
            <a:ext cx="11552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Dennoch hörte er nicht auf und führte auf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seinen Ländereien eine Rekrutierung unter Armen und dem Gesindel durch.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Nachdem er diese Schar versammelt hatte, verführte er jeden aus seinem Stamm, an den er herantrat,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zu seiner Meinung.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höchsten Gewissenhaftigkeit seiner Herrschaft fügte er Strenge hinzu. Die wegen der Härte seiner Strafen Zögernden zwang er zum Gehorsam.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7BBF8D-C5DA-4991-9CB8-E957D6FB38D9}"/>
              </a:ext>
            </a:extLst>
          </p:cNvPr>
          <p:cNvSpPr txBox="1"/>
          <p:nvPr/>
        </p:nvSpPr>
        <p:spPr>
          <a:xfrm>
            <a:off x="8010525" y="230832"/>
            <a:ext cx="3800475" cy="3657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u="sng" dirty="0"/>
              <a:t>Wortschatz</a:t>
            </a:r>
            <a:r>
              <a:rPr lang="de-DE" sz="1500" b="1" dirty="0"/>
              <a:t>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desistere</a:t>
            </a:r>
            <a:r>
              <a:rPr lang="de-DE" sz="1500" b="1" dirty="0"/>
              <a:t> = aufhören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egentium</a:t>
            </a:r>
            <a:r>
              <a:rPr lang="de-DE" sz="1500" b="1" dirty="0"/>
              <a:t> = Bedürftigen/Armen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perditorum</a:t>
            </a:r>
            <a:r>
              <a:rPr lang="de-DE" sz="1500" b="1" dirty="0"/>
              <a:t> = Verderber/Gesindel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cogere</a:t>
            </a:r>
            <a:r>
              <a:rPr lang="de-DE" sz="1500" b="1" dirty="0"/>
              <a:t> = versammeln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quoscum</a:t>
            </a:r>
            <a:r>
              <a:rPr lang="de-DE" sz="1500" b="1" dirty="0"/>
              <a:t> = wer auch immer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sententiam</a:t>
            </a:r>
            <a:r>
              <a:rPr lang="de-DE" sz="1500" b="1" dirty="0"/>
              <a:t> = Meinung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diligentia</a:t>
            </a:r>
            <a:r>
              <a:rPr lang="de-DE" sz="1500" b="1" dirty="0"/>
              <a:t> = Gewissenhaftigkeit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B4B63F6-1FF1-4395-886D-8F27C3B73392}"/>
              </a:ext>
            </a:extLst>
          </p:cNvPr>
          <p:cNvSpPr txBox="1"/>
          <p:nvPr/>
        </p:nvSpPr>
        <p:spPr>
          <a:xfrm>
            <a:off x="8010525" y="4201986"/>
            <a:ext cx="3800475" cy="9900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suam</a:t>
            </a:r>
            <a:r>
              <a:rPr lang="de-DE" sz="1500" b="1" dirty="0"/>
              <a:t> </a:t>
            </a:r>
            <a:r>
              <a:rPr lang="de-DE" sz="1500" b="1" dirty="0" err="1"/>
              <a:t>sententiam</a:t>
            </a:r>
            <a:r>
              <a:rPr lang="de-DE" sz="1500" b="1" dirty="0"/>
              <a:t> = Alliteration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Non </a:t>
            </a:r>
            <a:r>
              <a:rPr lang="de-DE" sz="1500" b="1" dirty="0" err="1"/>
              <a:t>destitit</a:t>
            </a:r>
            <a:r>
              <a:rPr lang="de-DE" sz="1500" b="1" dirty="0"/>
              <a:t> = Litotes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30F37D-4792-4AB7-A438-B66C7D8AF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8"/>
    </mc:Choice>
    <mc:Fallback xmlns="">
      <p:transition spd="slow" advTm="3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E6B7B5-0906-4D19-81BC-CD82C774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4557D024-EAF8-48D2-74FF-24920AA19D2A}"/>
              </a:ext>
            </a:extLst>
          </p:cNvPr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de-DE" sz="2400" b="1" dirty="0">
                <a:solidFill>
                  <a:srgbClr val="008E0A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6.5.1 Cäsars letzter Gegner: Wer war Vercingetorix?</a:t>
            </a:r>
            <a:endParaRPr lang="de-DE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B31AD5-0DC5-4A71-8598-9862DF5C2222}"/>
              </a:ext>
            </a:extLst>
          </p:cNvPr>
          <p:cNvSpPr txBox="1"/>
          <p:nvPr/>
        </p:nvSpPr>
        <p:spPr>
          <a:xfrm>
            <a:off x="159403" y="877967"/>
            <a:ext cx="7813303" cy="637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3200" b="1" dirty="0">
                <a:solidFill>
                  <a:srgbClr val="000000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Text 18 (Z. 8-11)	</a:t>
            </a:r>
            <a:endParaRPr lang="de-DE" sz="2400" b="1" dirty="0">
              <a:solidFill>
                <a:srgbClr val="000000"/>
              </a:solidFill>
              <a:effectLst/>
              <a:latin typeface="MinionPro-Regular"/>
              <a:ea typeface="MS Mincho" panose="02020609040205080304" pitchFamily="49" charset="-128"/>
              <a:cs typeface="MinionPro-Regular"/>
            </a:endParaRPr>
          </a:p>
          <a:p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Non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destitit</a:t>
            </a:r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tamen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atque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agris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u="sng" dirty="0">
                <a:latin typeface="Cambria" panose="02040503050406030204" pitchFamily="18" charset="0"/>
                <a:ea typeface="Cambria" panose="02040503050406030204" pitchFamily="18" charset="0"/>
              </a:rPr>
              <a:t>habet </a:t>
            </a:r>
          </a:p>
          <a:p>
            <a:r>
              <a:rPr lang="de-DE" sz="36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dilectum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egentium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perditorum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coacta</a:t>
            </a:r>
            <a:r>
              <a:rPr lang="de-DE" sz="3600" dirty="0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manu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de-DE" sz="3600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quoscum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ex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civitate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de-DE" sz="3600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uam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ententiam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perducit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[…]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diligentiae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imperii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severitatem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Magnitudine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supplicii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dubitantes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cogit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A1312E-AC5B-4D2D-993F-558CC6CC206E}"/>
              </a:ext>
            </a:extLst>
          </p:cNvPr>
          <p:cNvSpPr txBox="1"/>
          <p:nvPr/>
        </p:nvSpPr>
        <p:spPr>
          <a:xfrm>
            <a:off x="0" y="6858000"/>
            <a:ext cx="11552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Dennoch hörte er nicht auf und führte auf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seinen Ländereien eine Rekrutierung unter Armen und dem Gesindel durch.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Nachdem er diese Schar versammelt hatte, verführte er jeden aus seinem Stamm, an den er herantrat,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zu seiner Meinung.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höchsten Gewissenhaftigkeit seiner Herrschaft fügte er Strenge hinzu. Die wegen der Härte seiner Strafen Zögernden zwang er zum Gehorsam.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7BBF8D-C5DA-4991-9CB8-E957D6FB38D9}"/>
              </a:ext>
            </a:extLst>
          </p:cNvPr>
          <p:cNvSpPr txBox="1"/>
          <p:nvPr/>
        </p:nvSpPr>
        <p:spPr>
          <a:xfrm>
            <a:off x="8010525" y="230832"/>
            <a:ext cx="3800475" cy="3657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u="sng" dirty="0"/>
              <a:t>Wortschatz</a:t>
            </a:r>
            <a:r>
              <a:rPr lang="de-DE" sz="1500" b="1" dirty="0"/>
              <a:t>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desistere</a:t>
            </a:r>
            <a:r>
              <a:rPr lang="de-DE" sz="1500" b="1" dirty="0"/>
              <a:t> = aufhören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egentium</a:t>
            </a:r>
            <a:r>
              <a:rPr lang="de-DE" sz="1500" b="1" dirty="0"/>
              <a:t> = Bedürftigen/Armen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perditorum</a:t>
            </a:r>
            <a:r>
              <a:rPr lang="de-DE" sz="1500" b="1" dirty="0"/>
              <a:t> = Verderber/Gesindel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cogere</a:t>
            </a:r>
            <a:r>
              <a:rPr lang="de-DE" sz="1500" b="1" dirty="0"/>
              <a:t> = versammeln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quoscum</a:t>
            </a:r>
            <a:r>
              <a:rPr lang="de-DE" sz="1500" b="1" dirty="0"/>
              <a:t> = wer auch immer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sententiam</a:t>
            </a:r>
            <a:r>
              <a:rPr lang="de-DE" sz="1500" b="1" dirty="0"/>
              <a:t> = Meinung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diligentia</a:t>
            </a:r>
            <a:r>
              <a:rPr lang="de-DE" sz="1500" b="1" dirty="0"/>
              <a:t> = Gewissenhaftigkeit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B4B63F6-1FF1-4395-886D-8F27C3B73392}"/>
              </a:ext>
            </a:extLst>
          </p:cNvPr>
          <p:cNvSpPr txBox="1"/>
          <p:nvPr/>
        </p:nvSpPr>
        <p:spPr>
          <a:xfrm>
            <a:off x="8010525" y="4201986"/>
            <a:ext cx="3800475" cy="9900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suam</a:t>
            </a:r>
            <a:r>
              <a:rPr lang="de-DE" sz="1500" b="1" dirty="0"/>
              <a:t> </a:t>
            </a:r>
            <a:r>
              <a:rPr lang="de-DE" sz="1500" b="1" dirty="0" err="1"/>
              <a:t>sententiam</a:t>
            </a:r>
            <a:r>
              <a:rPr lang="de-DE" sz="1500" b="1" dirty="0"/>
              <a:t> = Alliteration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Non </a:t>
            </a:r>
            <a:r>
              <a:rPr lang="de-DE" sz="1500" b="1" dirty="0" err="1"/>
              <a:t>destitit</a:t>
            </a:r>
            <a:r>
              <a:rPr lang="de-DE" sz="1500" b="1" dirty="0"/>
              <a:t> = Litotes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E90516-1E00-4AE0-B4DA-E8EB233F8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0"/>
    </mc:Choice>
    <mc:Fallback xmlns="">
      <p:transition spd="slow" advTm="1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E6B7B5-0906-4D19-81BC-CD82C774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4557D024-EAF8-48D2-74FF-24920AA19D2A}"/>
              </a:ext>
            </a:extLst>
          </p:cNvPr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de-DE" sz="2400" b="1" dirty="0">
                <a:solidFill>
                  <a:srgbClr val="008E0A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6.5.1 Cäsars letzter Gegner: Wer war Vercingetorix?</a:t>
            </a:r>
            <a:endParaRPr lang="de-DE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B31AD5-0DC5-4A71-8598-9862DF5C2222}"/>
              </a:ext>
            </a:extLst>
          </p:cNvPr>
          <p:cNvSpPr txBox="1"/>
          <p:nvPr/>
        </p:nvSpPr>
        <p:spPr>
          <a:xfrm>
            <a:off x="159403" y="877967"/>
            <a:ext cx="7813303" cy="637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sz="3200" b="1" dirty="0">
                <a:solidFill>
                  <a:srgbClr val="000000"/>
                </a:solidFill>
                <a:effectLst/>
                <a:latin typeface="Calibri-Bold"/>
                <a:ea typeface="MS Mincho" panose="02020609040205080304" pitchFamily="49" charset="-128"/>
                <a:cs typeface="Calibri-Bold"/>
              </a:rPr>
              <a:t>Text 18 (Z. 8-11)	</a:t>
            </a:r>
            <a:endParaRPr lang="de-DE" sz="2400" b="1" dirty="0">
              <a:solidFill>
                <a:srgbClr val="000000"/>
              </a:solidFill>
              <a:effectLst/>
              <a:latin typeface="MinionPro-Regular"/>
              <a:ea typeface="MS Mincho" panose="02020609040205080304" pitchFamily="49" charset="-128"/>
              <a:cs typeface="MinionPro-Regular"/>
            </a:endParaRPr>
          </a:p>
          <a:p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Non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destitit</a:t>
            </a:r>
            <a:r>
              <a:rPr lang="de-DE" sz="36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tamen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atque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agris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u="sng" dirty="0">
                <a:latin typeface="Cambria" panose="02040503050406030204" pitchFamily="18" charset="0"/>
                <a:ea typeface="Cambria" panose="02040503050406030204" pitchFamily="18" charset="0"/>
              </a:rPr>
              <a:t>habet </a:t>
            </a:r>
          </a:p>
          <a:p>
            <a:r>
              <a:rPr lang="de-DE" sz="3600" u="sng" dirty="0" err="1">
                <a:latin typeface="Cambria" panose="02040503050406030204" pitchFamily="18" charset="0"/>
                <a:ea typeface="Cambria" panose="02040503050406030204" pitchFamily="18" charset="0"/>
              </a:rPr>
              <a:t>dilectum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egentium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perditorum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Hac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coacta</a:t>
            </a:r>
            <a:r>
              <a:rPr lang="de-DE" sz="3600" dirty="0"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manu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de-DE" sz="3600" dirty="0"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quoscum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ex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civitate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ad </a:t>
            </a:r>
            <a:r>
              <a:rPr lang="de-DE" sz="3600" dirty="0" err="1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uam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ententiam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perducit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[…]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diligentiae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imperii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severitatem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addit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Magnitudine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supplicii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dubitantes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cogit</a:t>
            </a:r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de-DE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A1312E-AC5B-4D2D-993F-558CC6CC206E}"/>
              </a:ext>
            </a:extLst>
          </p:cNvPr>
          <p:cNvSpPr txBox="1"/>
          <p:nvPr/>
        </p:nvSpPr>
        <p:spPr>
          <a:xfrm>
            <a:off x="0" y="6858000"/>
            <a:ext cx="11552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Dennoch hörte er nicht auf und führte auf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seinen Ländereien eine Rekrutierung unter Armen und dem Gesindel durch.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Nachdem er diese Schar versammelt hatte, verführte er jeden aus seinem Stamm, an den er herantrat, 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zu seiner Meinung.</a:t>
            </a:r>
          </a:p>
          <a:p>
            <a:r>
              <a:rPr lang="de-DE" sz="24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höchsten Gewissenhaftigkeit seiner Herrschaft fügte er Strenge hinzu. Die wegen der Härte seiner Strafen Zögernden zwang er zum Gehorsam.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7BBF8D-C5DA-4991-9CB8-E957D6FB38D9}"/>
              </a:ext>
            </a:extLst>
          </p:cNvPr>
          <p:cNvSpPr txBox="1"/>
          <p:nvPr/>
        </p:nvSpPr>
        <p:spPr>
          <a:xfrm>
            <a:off x="8010525" y="230832"/>
            <a:ext cx="3800475" cy="3657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u="sng" dirty="0"/>
              <a:t>Wortschatz</a:t>
            </a:r>
            <a:r>
              <a:rPr lang="de-DE" sz="1500" b="1" dirty="0"/>
              <a:t>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desistere</a:t>
            </a:r>
            <a:r>
              <a:rPr lang="de-DE" sz="1500" b="1" dirty="0"/>
              <a:t> = aufhören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egentium</a:t>
            </a:r>
            <a:r>
              <a:rPr lang="de-DE" sz="1500" b="1" dirty="0"/>
              <a:t> = Bedürftigen/Armen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perditorum</a:t>
            </a:r>
            <a:r>
              <a:rPr lang="de-DE" sz="1500" b="1" dirty="0"/>
              <a:t> = Verderber/Gesindel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cogere</a:t>
            </a:r>
            <a:r>
              <a:rPr lang="de-DE" sz="1500" b="1" dirty="0"/>
              <a:t> = versammeln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quoscum</a:t>
            </a:r>
            <a:r>
              <a:rPr lang="de-DE" sz="1500" b="1" dirty="0"/>
              <a:t> = wer auch immer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sententiam</a:t>
            </a:r>
            <a:r>
              <a:rPr lang="de-DE" sz="1500" b="1" dirty="0"/>
              <a:t> = Meinung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diligentia</a:t>
            </a:r>
            <a:r>
              <a:rPr lang="de-DE" sz="1500" b="1" dirty="0"/>
              <a:t> = Gewissenhaftigkeit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de-DE" sz="15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B4B63F6-1FF1-4395-886D-8F27C3B73392}"/>
              </a:ext>
            </a:extLst>
          </p:cNvPr>
          <p:cNvSpPr txBox="1"/>
          <p:nvPr/>
        </p:nvSpPr>
        <p:spPr>
          <a:xfrm>
            <a:off x="8010525" y="4201986"/>
            <a:ext cx="3800475" cy="9900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 err="1"/>
              <a:t>suam</a:t>
            </a:r>
            <a:r>
              <a:rPr lang="de-DE" sz="1500" b="1" dirty="0"/>
              <a:t> </a:t>
            </a:r>
            <a:r>
              <a:rPr lang="de-DE" sz="1500" b="1" dirty="0" err="1"/>
              <a:t>sententiam</a:t>
            </a:r>
            <a:r>
              <a:rPr lang="de-DE" sz="1500" b="1" dirty="0"/>
              <a:t> = Alliteration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Non </a:t>
            </a:r>
            <a:r>
              <a:rPr lang="de-DE" sz="1500" b="1" dirty="0" err="1"/>
              <a:t>destitit</a:t>
            </a:r>
            <a:r>
              <a:rPr lang="de-DE" sz="1500" b="1" dirty="0"/>
              <a:t> = Litotes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500" b="1" dirty="0"/>
              <a:t>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FF77B7-FBBB-4379-A6EE-0BEC8F1EB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3"/>
    </mc:Choice>
    <mc:Fallback xmlns="">
      <p:transition spd="slow" advTm="1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419CD9-28BE-474E-8B89-4B1454B7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DCCA60-CA7D-4E9B-AC61-A2EAE94A3AF9}"/>
              </a:ext>
            </a:extLst>
          </p:cNvPr>
          <p:cNvSpPr txBox="1"/>
          <p:nvPr/>
        </p:nvSpPr>
        <p:spPr>
          <a:xfrm>
            <a:off x="98864" y="3154429"/>
            <a:ext cx="1171213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800" dirty="0"/>
              <a:t>Denn wenn ein größeres Vergehen begangen worden war, </a:t>
            </a:r>
            <a:r>
              <a:rPr lang="de-DE" sz="2800" dirty="0">
                <a:highlight>
                  <a:srgbClr val="FFFF00"/>
                </a:highlight>
              </a:rPr>
              <a:t>tötete</a:t>
            </a:r>
            <a:r>
              <a:rPr lang="de-DE" sz="2800" dirty="0"/>
              <a:t> er sie </a:t>
            </a:r>
            <a:r>
              <a:rPr lang="de-DE" sz="2800" dirty="0">
                <a:highlight>
                  <a:srgbClr val="FFFF00"/>
                </a:highlight>
              </a:rPr>
              <a:t>durch Feuer</a:t>
            </a:r>
            <a:r>
              <a:rPr lang="de-DE" sz="2800" dirty="0"/>
              <a:t> und </a:t>
            </a:r>
            <a:r>
              <a:rPr lang="de-DE" sz="2800" dirty="0">
                <a:highlight>
                  <a:srgbClr val="FFFF00"/>
                </a:highlight>
              </a:rPr>
              <a:t>alle arten von Folter</a:t>
            </a:r>
            <a:r>
              <a:rPr lang="de-DE" sz="2800" dirty="0"/>
              <a:t>, in einem leichteren Fall schickte er sie nach Hause zurück, nachdem er ihnen die </a:t>
            </a:r>
            <a:r>
              <a:rPr lang="de-DE" sz="2800" dirty="0">
                <a:highlight>
                  <a:srgbClr val="FFFF00"/>
                </a:highlight>
              </a:rPr>
              <a:t>Ohren abgeschnitten</a:t>
            </a:r>
            <a:r>
              <a:rPr lang="de-DE" sz="2800" dirty="0"/>
              <a:t> oder je ein </a:t>
            </a:r>
            <a:r>
              <a:rPr lang="de-DE" sz="2800" dirty="0">
                <a:highlight>
                  <a:srgbClr val="FFFF00"/>
                </a:highlight>
              </a:rPr>
              <a:t>Auge ausgestochen</a:t>
            </a:r>
            <a:r>
              <a:rPr lang="de-DE" sz="2800" dirty="0"/>
              <a:t> hatte, damit sie für die übrigen ein warnendes Beispiel waren und die anderen durch die Härte der Strafe abschreckten.</a:t>
            </a:r>
          </a:p>
        </p:txBody>
      </p:sp>
      <p:sp>
        <p:nvSpPr>
          <p:cNvPr id="10" name="Titel 14">
            <a:extLst>
              <a:ext uri="{FF2B5EF4-FFF2-40B4-BE49-F238E27FC236}">
                <a16:creationId xmlns:a16="http://schemas.microsoft.com/office/drawing/2014/main" id="{44FFCA23-5088-4348-8FAE-B776D3478DB9}"/>
              </a:ext>
            </a:extLst>
          </p:cNvPr>
          <p:cNvSpPr txBox="1">
            <a:spLocks/>
          </p:cNvSpPr>
          <p:nvPr/>
        </p:nvSpPr>
        <p:spPr>
          <a:xfrm>
            <a:off x="186558" y="924030"/>
            <a:ext cx="9572297" cy="1232755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Der grausame </a:t>
            </a:r>
            <a:r>
              <a:rPr lang="de-DE" dirty="0" err="1"/>
              <a:t>vercingetorix</a:t>
            </a:r>
            <a:endParaRPr lang="de-DE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80063E99-18A9-43CB-BE6B-D10C9D069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7"/>
    </mc:Choice>
    <mc:Fallback xmlns="">
      <p:transition spd="slow" advTm="1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0.3|1.8|0.2"/>
</p:tagLst>
</file>

<file path=ppt/theme/theme1.xml><?xml version="1.0" encoding="utf-8"?>
<a:theme xmlns:a="http://schemas.openxmlformats.org/drawingml/2006/main" name="Office-Design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628_TF11580736_Win32" id="{F27974B1-19F7-485F-8EB2-1129E946A8E4}" vid="{1DD9B627-35DF-40C0-A344-9C04E4D8E680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2BC193-1E5D-42CA-92FB-CB15BBE1F56A}">
  <ds:schemaRefs>
    <ds:schemaRef ds:uri="http://purl.org/dc/terms/"/>
    <ds:schemaRef ds:uri="http://www.w3.org/XML/1998/namespace"/>
    <ds:schemaRef ds:uri="http://purl.org/dc/dcmitype/"/>
    <ds:schemaRef ds:uri="71af3243-3dd4-4a8d-8c0d-dd76da1f02a5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D1B13BD-E781-417A-B53F-0EDDA23B05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4C50BF-B542-4C65-9576-F6A949345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Kreative rote Präsentation</Template>
  <TotalTime>0</TotalTime>
  <Words>1269</Words>
  <Application>Microsoft Office PowerPoint</Application>
  <PresentationFormat>Breitbild</PresentationFormat>
  <Paragraphs>193</Paragraphs>
  <Slides>16</Slides>
  <Notes>3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Bahnschrift</vt:lpstr>
      <vt:lpstr>Bodoni MT</vt:lpstr>
      <vt:lpstr>Calibri</vt:lpstr>
      <vt:lpstr>Calibri-Bold</vt:lpstr>
      <vt:lpstr>Californian FB</vt:lpstr>
      <vt:lpstr>Cambria</vt:lpstr>
      <vt:lpstr>MinionPro-Regular</vt:lpstr>
      <vt:lpstr>Tw Cen MT</vt:lpstr>
      <vt:lpstr>Office-Design</vt:lpstr>
      <vt:lpstr>Cäsars letzter gegner</vt:lpstr>
      <vt:lpstr>Gergovia</vt:lpstr>
      <vt:lpstr>VErcingetorix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Danke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Cäsars letzter gegner</dc:title>
  <dc:creator>Consti Frommholz</dc:creator>
  <cp:lastModifiedBy>simonehaefele@yahoo.de</cp:lastModifiedBy>
  <cp:revision>38</cp:revision>
  <dcterms:created xsi:type="dcterms:W3CDTF">2024-04-21T14:07:26Z</dcterms:created>
  <dcterms:modified xsi:type="dcterms:W3CDTF">2024-07-09T08:18:46Z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